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9" r:id="rId5"/>
    <p:sldId id="257" r:id="rId6"/>
    <p:sldId id="313" r:id="rId7"/>
    <p:sldId id="314" r:id="rId8"/>
    <p:sldId id="306" r:id="rId9"/>
    <p:sldId id="303" r:id="rId10"/>
    <p:sldId id="307" r:id="rId11"/>
    <p:sldId id="308" r:id="rId12"/>
    <p:sldId id="309" r:id="rId13"/>
    <p:sldId id="304" r:id="rId14"/>
    <p:sldId id="310" r:id="rId15"/>
    <p:sldId id="305" r:id="rId16"/>
    <p:sldId id="311" r:id="rId17"/>
    <p:sldId id="31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57" autoAdjust="0"/>
  </p:normalViewPr>
  <p:slideViewPr>
    <p:cSldViewPr snapToGrid="0">
      <p:cViewPr varScale="1">
        <p:scale>
          <a:sx n="94" d="100"/>
          <a:sy n="94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C1F4E437-B25B-4411-A656-141E1C11C771}"/>
    <pc:docChg chg="custSel modSld">
      <pc:chgData name="Wells Ling, PhD" userId="20d17aaf-1abe-4c72-b11a-c280d1f41c39" providerId="ADAL" clId="{C1F4E437-B25B-4411-A656-141E1C11C771}" dt="2024-05-14T21:47:28.109" v="21" actId="368"/>
      <pc:docMkLst>
        <pc:docMk/>
      </pc:docMkLst>
      <pc:sldChg chg="modNotes">
        <pc:chgData name="Wells Ling, PhD" userId="20d17aaf-1abe-4c72-b11a-c280d1f41c39" providerId="ADAL" clId="{C1F4E437-B25B-4411-A656-141E1C11C771}" dt="2024-05-14T21:47:28.109" v="21" actId="368"/>
        <pc:sldMkLst>
          <pc:docMk/>
          <pc:sldMk cId="2005809200" sldId="268"/>
        </pc:sldMkLst>
      </pc:sldChg>
      <pc:sldChg chg="modNotes">
        <pc:chgData name="Wells Ling, PhD" userId="20d17aaf-1abe-4c72-b11a-c280d1f41c39" providerId="ADAL" clId="{C1F4E437-B25B-4411-A656-141E1C11C771}" dt="2024-05-14T21:47:28.060" v="5" actId="368"/>
        <pc:sldMkLst>
          <pc:docMk/>
          <pc:sldMk cId="3401541368" sldId="303"/>
        </pc:sldMkLst>
      </pc:sldChg>
      <pc:sldChg chg="modNotes">
        <pc:chgData name="Wells Ling, PhD" userId="20d17aaf-1abe-4c72-b11a-c280d1f41c39" providerId="ADAL" clId="{C1F4E437-B25B-4411-A656-141E1C11C771}" dt="2024-05-14T21:47:28.081" v="13" actId="368"/>
        <pc:sldMkLst>
          <pc:docMk/>
          <pc:sldMk cId="2279304785" sldId="304"/>
        </pc:sldMkLst>
      </pc:sldChg>
      <pc:sldChg chg="modNotes">
        <pc:chgData name="Wells Ling, PhD" userId="20d17aaf-1abe-4c72-b11a-c280d1f41c39" providerId="ADAL" clId="{C1F4E437-B25B-4411-A656-141E1C11C771}" dt="2024-05-14T21:47:28.095" v="17" actId="368"/>
        <pc:sldMkLst>
          <pc:docMk/>
          <pc:sldMk cId="554972524" sldId="305"/>
        </pc:sldMkLst>
      </pc:sldChg>
      <pc:sldChg chg="modNotes">
        <pc:chgData name="Wells Ling, PhD" userId="20d17aaf-1abe-4c72-b11a-c280d1f41c39" providerId="ADAL" clId="{C1F4E437-B25B-4411-A656-141E1C11C771}" dt="2024-05-14T21:47:28.054" v="3" actId="368"/>
        <pc:sldMkLst>
          <pc:docMk/>
          <pc:sldMk cId="955917417" sldId="306"/>
        </pc:sldMkLst>
      </pc:sldChg>
      <pc:sldChg chg="modNotes">
        <pc:chgData name="Wells Ling, PhD" userId="20d17aaf-1abe-4c72-b11a-c280d1f41c39" providerId="ADAL" clId="{C1F4E437-B25B-4411-A656-141E1C11C771}" dt="2024-05-14T21:47:28.065" v="7" actId="368"/>
        <pc:sldMkLst>
          <pc:docMk/>
          <pc:sldMk cId="676403365" sldId="307"/>
        </pc:sldMkLst>
      </pc:sldChg>
      <pc:sldChg chg="modNotes">
        <pc:chgData name="Wells Ling, PhD" userId="20d17aaf-1abe-4c72-b11a-c280d1f41c39" providerId="ADAL" clId="{C1F4E437-B25B-4411-A656-141E1C11C771}" dt="2024-05-14T21:47:28.070" v="9" actId="368"/>
        <pc:sldMkLst>
          <pc:docMk/>
          <pc:sldMk cId="116265714" sldId="308"/>
        </pc:sldMkLst>
      </pc:sldChg>
      <pc:sldChg chg="modNotes">
        <pc:chgData name="Wells Ling, PhD" userId="20d17aaf-1abe-4c72-b11a-c280d1f41c39" providerId="ADAL" clId="{C1F4E437-B25B-4411-A656-141E1C11C771}" dt="2024-05-14T21:47:28.075" v="11" actId="368"/>
        <pc:sldMkLst>
          <pc:docMk/>
          <pc:sldMk cId="700057046" sldId="309"/>
        </pc:sldMkLst>
      </pc:sldChg>
      <pc:sldChg chg="modNotes">
        <pc:chgData name="Wells Ling, PhD" userId="20d17aaf-1abe-4c72-b11a-c280d1f41c39" providerId="ADAL" clId="{C1F4E437-B25B-4411-A656-141E1C11C771}" dt="2024-05-14T21:47:28.085" v="15" actId="368"/>
        <pc:sldMkLst>
          <pc:docMk/>
          <pc:sldMk cId="859534663" sldId="310"/>
        </pc:sldMkLst>
      </pc:sldChg>
      <pc:sldChg chg="modNotes">
        <pc:chgData name="Wells Ling, PhD" userId="20d17aaf-1abe-4c72-b11a-c280d1f41c39" providerId="ADAL" clId="{C1F4E437-B25B-4411-A656-141E1C11C771}" dt="2024-05-14T21:47:28.101" v="19" actId="368"/>
        <pc:sldMkLst>
          <pc:docMk/>
          <pc:sldMk cId="1016767406" sldId="311"/>
        </pc:sldMkLst>
      </pc:sldChg>
      <pc:sldChg chg="modNotes">
        <pc:chgData name="Wells Ling, PhD" userId="20d17aaf-1abe-4c72-b11a-c280d1f41c39" providerId="ADAL" clId="{C1F4E437-B25B-4411-A656-141E1C11C771}" dt="2024-05-14T21:47:28.042" v="1" actId="368"/>
        <pc:sldMkLst>
          <pc:docMk/>
          <pc:sldMk cId="3827043928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indent="-34607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9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4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76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21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indent="-346075"/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85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9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3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8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01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April 1</a:t>
            </a:r>
            <a:r>
              <a:rPr lang="en-US" baseline="30000" dirty="0"/>
              <a:t>st</a:t>
            </a:r>
            <a:r>
              <a:rPr lang="en-US" dirty="0"/>
              <a:t>, 2024</a:t>
            </a:r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0158" y="184336"/>
            <a:ext cx="5374981" cy="4982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Additional Metrics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Students with Health Conditions/ Impairments Tab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Type of impairment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Individuals with Disabilities Education Act has a list of 13 categories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Accommodations provided by institution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Transfer Student Tab?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Transfer-Out rate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Transfer-In enrollment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Institution transferring from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Incoming credits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Previous Degree Program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Enrolled Degree Program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Demographics?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2000" b="1" dirty="0"/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98652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428E3-D8C6-AE9D-26F0-CBBFE8261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0354" b="22171"/>
          <a:stretch/>
        </p:blipFill>
        <p:spPr>
          <a:xfrm>
            <a:off x="8309466" y="622520"/>
            <a:ext cx="3786740" cy="4370900"/>
          </a:xfrm>
          <a:prstGeom prst="rect">
            <a:avLst/>
          </a:prstGeom>
        </p:spPr>
      </p:pic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6637757D-5D94-C59A-257F-BD9184774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27930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1" y="357052"/>
            <a:ext cx="5322584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Additional Metrics</a:t>
            </a:r>
          </a:p>
          <a:p>
            <a:r>
              <a:rPr lang="en-US" sz="2000" dirty="0"/>
              <a:t>Anytime Graduation Rate</a:t>
            </a:r>
          </a:p>
          <a:p>
            <a:r>
              <a:rPr lang="en-US" sz="2000" dirty="0"/>
              <a:t>Student Employment Status (While Enrolled)</a:t>
            </a:r>
          </a:p>
          <a:p>
            <a:pPr lvl="1"/>
            <a:r>
              <a:rPr lang="en-US" sz="1400" dirty="0"/>
              <a:t>Part-Time</a:t>
            </a:r>
          </a:p>
          <a:p>
            <a:pPr lvl="1"/>
            <a:r>
              <a:rPr lang="en-US" sz="1400" dirty="0"/>
              <a:t>Full-Time</a:t>
            </a:r>
          </a:p>
          <a:p>
            <a:pPr lvl="1"/>
            <a:r>
              <a:rPr lang="en-US" sz="1400" dirty="0"/>
              <a:t>Seasonal</a:t>
            </a:r>
          </a:p>
          <a:p>
            <a:pPr lvl="1"/>
            <a:r>
              <a:rPr lang="en-US" sz="1400" dirty="0"/>
              <a:t>Not-Working</a:t>
            </a:r>
          </a:p>
          <a:p>
            <a:r>
              <a:rPr lang="en-US" sz="1800" dirty="0"/>
              <a:t>Internet Connectivity</a:t>
            </a:r>
          </a:p>
          <a:p>
            <a:pPr lvl="1"/>
            <a:r>
              <a:rPr lang="en-US" sz="1400" dirty="0"/>
              <a:t>ISP Provider</a:t>
            </a:r>
          </a:p>
          <a:p>
            <a:pPr lvl="1"/>
            <a:r>
              <a:rPr lang="en-US" sz="1400" dirty="0"/>
              <a:t>Connectivity Speeds (in </a:t>
            </a:r>
            <a:r>
              <a:rPr lang="en-US" sz="1400" dirty="0" err="1"/>
              <a:t>Mps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Annual Internet Costs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2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4C2F-4C32-D1E8-4239-DBC3942FE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01"/>
          <a:stretch/>
        </p:blipFill>
        <p:spPr>
          <a:xfrm>
            <a:off x="8427795" y="679268"/>
            <a:ext cx="2802955" cy="4109901"/>
          </a:xfrm>
          <a:prstGeom prst="rect">
            <a:avLst/>
          </a:prstGeom>
        </p:spPr>
      </p:pic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FA54699-EA83-DC82-ED62-00360FD6D6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85953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302" y="184336"/>
            <a:ext cx="5480198" cy="498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Additional Metrics</a:t>
            </a: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International Students: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International Student Enrollment by Visa Type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F-1, J-1, and M-1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Student’s Home Country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Program of Enrollment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Financial Aid offered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Post-graduation employment/future education.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Does TCU have formal relationships with universities abroad?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What countries and universities?</a:t>
            </a:r>
          </a:p>
          <a:p>
            <a:pPr lvl="2">
              <a:spcBef>
                <a:spcPts val="1200"/>
              </a:spcBef>
            </a:pPr>
            <a:endParaRPr lang="en-US" sz="1200" dirty="0"/>
          </a:p>
          <a:p>
            <a:pPr lvl="1">
              <a:spcBef>
                <a:spcPts val="1200"/>
              </a:spcBef>
            </a:pP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5122" name="Picture 2" descr="Free Person Holding World Globe Facing Mountain Stock Photo">
            <a:extLst>
              <a:ext uri="{FF2B5EF4-FFF2-40B4-BE49-F238E27FC236}">
                <a16:creationId xmlns:a16="http://schemas.microsoft.com/office/drawing/2014/main" id="{5009744F-C236-2536-F267-936D83CE4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21337" r="27786"/>
          <a:stretch/>
        </p:blipFill>
        <p:spPr bwMode="auto">
          <a:xfrm>
            <a:off x="8572500" y="1062990"/>
            <a:ext cx="3619501" cy="39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2550856A-6103-AC6A-2256-F5FB682F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55497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First Time Entering -&gt; First Time Ever in College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Fall: </a:t>
            </a:r>
            <a:r>
              <a:rPr lang="en-US" sz="2000" dirty="0"/>
              <a:t>First Time Entering -&gt; New to Institution</a:t>
            </a:r>
            <a:endParaRPr lang="en-US" sz="2000" b="1" dirty="0"/>
          </a:p>
          <a:p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98652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68B86-2B09-BBD3-0AC4-76C46B33A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8"/>
          <a:stretch/>
        </p:blipFill>
        <p:spPr>
          <a:xfrm>
            <a:off x="3478468" y="1562869"/>
            <a:ext cx="4936416" cy="1243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5548A-BFF5-3AAA-07A1-80BEFAC1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495" y="3443360"/>
            <a:ext cx="4124901" cy="14003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F02ABD-27E8-302E-0BF5-52E28194AF63}"/>
              </a:ext>
            </a:extLst>
          </p:cNvPr>
          <p:cNvSpPr/>
          <p:nvPr/>
        </p:nvSpPr>
        <p:spPr>
          <a:xfrm>
            <a:off x="5854639" y="1525739"/>
            <a:ext cx="679269" cy="16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EAD5-9696-44F8-D246-42E4EE57B2C1}"/>
              </a:ext>
            </a:extLst>
          </p:cNvPr>
          <p:cNvSpPr/>
          <p:nvPr/>
        </p:nvSpPr>
        <p:spPr>
          <a:xfrm>
            <a:off x="3397495" y="3918857"/>
            <a:ext cx="1200631" cy="224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bird with yellow text&#10;&#10;Description automatically generated">
            <a:extLst>
              <a:ext uri="{FF2B5EF4-FFF2-40B4-BE49-F238E27FC236}">
                <a16:creationId xmlns:a16="http://schemas.microsoft.com/office/drawing/2014/main" id="{2BD51B41-0C93-7FEC-3B32-158DE9A8A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101676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# of Courses in which students enrolled/completed -&gt; Total Course Enrollment/Total Successful completers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Annual: </a:t>
            </a:r>
            <a:r>
              <a:rPr lang="en-US" sz="2000" dirty="0"/>
              <a:t>Earned GED -&gt; Earned High School Equivalency (e.g., GED, </a:t>
            </a:r>
            <a:r>
              <a:rPr lang="en-US" sz="2000" dirty="0" err="1"/>
              <a:t>HiSET</a:t>
            </a:r>
            <a:r>
              <a:rPr lang="en-US" sz="2000" dirty="0"/>
              <a:t>, etc.)</a:t>
            </a:r>
            <a:endParaRPr lang="en-US" sz="2000" b="1" dirty="0"/>
          </a:p>
          <a:p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9E9A9-C87C-C1DB-99BC-DD056F1E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07"/>
          <a:stretch/>
        </p:blipFill>
        <p:spPr>
          <a:xfrm>
            <a:off x="3553994" y="1754905"/>
            <a:ext cx="5424543" cy="1051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D6BC8A-449E-ABBA-EF9F-4B469AB6D889}"/>
              </a:ext>
            </a:extLst>
          </p:cNvPr>
          <p:cNvSpPr/>
          <p:nvPr/>
        </p:nvSpPr>
        <p:spPr>
          <a:xfrm>
            <a:off x="629629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2A0FE-22CA-3A4E-1B4A-FAC21E41EA2F}"/>
              </a:ext>
            </a:extLst>
          </p:cNvPr>
          <p:cNvSpPr/>
          <p:nvPr/>
        </p:nvSpPr>
        <p:spPr>
          <a:xfrm>
            <a:off x="696062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E57DDC-18BE-852C-BE97-CEA1AA4A2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717" y="4051605"/>
            <a:ext cx="4496427" cy="9526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577381-0914-1B2F-AA59-A85A7574DF56}"/>
              </a:ext>
            </a:extLst>
          </p:cNvPr>
          <p:cNvSpPr/>
          <p:nvPr/>
        </p:nvSpPr>
        <p:spPr>
          <a:xfrm>
            <a:off x="4318050" y="4775613"/>
            <a:ext cx="854841" cy="2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396201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96CF-446E-62D0-2A0F-2350BD9F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3E90-8709-FE21-AAC2-7D660E64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Codebook and Qualtrics Translation Working Group Meetings</a:t>
            </a:r>
          </a:p>
          <a:p>
            <a:r>
              <a:rPr lang="en-US" dirty="0"/>
              <a:t>Next Month’s Focus:</a:t>
            </a:r>
          </a:p>
          <a:p>
            <a:pPr lvl="1"/>
            <a:r>
              <a:rPr lang="en-US" dirty="0"/>
              <a:t>JD Lopez</a:t>
            </a:r>
          </a:p>
          <a:p>
            <a:pPr lvl="1"/>
            <a:r>
              <a:rPr lang="en-US" dirty="0"/>
              <a:t>Left Overs</a:t>
            </a:r>
          </a:p>
          <a:p>
            <a:pPr lvl="1"/>
            <a:r>
              <a:rPr lang="en-US" dirty="0"/>
              <a:t>Freeze Date/Census Discussion</a:t>
            </a:r>
          </a:p>
          <a:p>
            <a:pPr lvl="1"/>
            <a:r>
              <a:rPr lang="en-US" dirty="0"/>
              <a:t>PDP Overlap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E64B8055-6EB5-0E4D-2949-338E5AF8A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0580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Dashboards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Template Changes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Additional Metrics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Wording Changes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802640"/>
            <a:ext cx="1043709" cy="4246879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7100" y="423439"/>
            <a:ext cx="7848600" cy="4922521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Dashboards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Exploring different data visualization platforms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Tableau Public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Significantly discounted developer license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Doesn’t require viewer license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Dashboard/Data stored on public server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dirty="0"/>
              <a:t>Anyone can view dashboard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dirty="0"/>
              <a:t>Can prevent download/viewing of dataset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Can limit to high level non-sensitive data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dirty="0"/>
              <a:t>Is this still useful for TCUs?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Tableau Cloud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Avoids public access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Data still stored on a third-party server and out of our control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Requires individual viewer license to access the dashboard (1 per TCU)</a:t>
            </a:r>
          </a:p>
          <a:p>
            <a:pPr marL="803275" lvl="1" indent="-346075"/>
            <a:endParaRPr lang="en-US" dirty="0"/>
          </a:p>
          <a:p>
            <a:pPr marL="346075" indent="-346075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38270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7100" y="822960"/>
            <a:ext cx="7848600" cy="443484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JD Lopez Review of AIMS</a:t>
            </a:r>
          </a:p>
          <a:p>
            <a:pPr marL="0" indent="0">
              <a:spcAft>
                <a:spcPts val="600"/>
              </a:spcAft>
              <a:buNone/>
            </a:pPr>
            <a:endParaRPr lang="en-US" sz="1000" dirty="0"/>
          </a:p>
          <a:p>
            <a:pPr>
              <a:spcAft>
                <a:spcPts val="600"/>
              </a:spcAft>
            </a:pPr>
            <a:r>
              <a:rPr lang="en-US" dirty="0"/>
              <a:t>Overall positive feedback</a:t>
            </a:r>
          </a:p>
          <a:p>
            <a:pPr>
              <a:spcAft>
                <a:spcPts val="600"/>
              </a:spcAft>
            </a:pPr>
            <a:r>
              <a:rPr lang="en-US" dirty="0"/>
              <a:t>Potential areas of expansion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Student Success metrics at the systems level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Assessing data use within TCUs</a:t>
            </a:r>
          </a:p>
          <a:p>
            <a:pPr>
              <a:spcAft>
                <a:spcPts val="600"/>
              </a:spcAft>
            </a:pPr>
            <a:r>
              <a:rPr lang="en-US" dirty="0"/>
              <a:t>Will come to May 6</a:t>
            </a:r>
            <a:r>
              <a:rPr lang="en-US" baseline="30000" dirty="0"/>
              <a:t>th</a:t>
            </a:r>
            <a:r>
              <a:rPr lang="en-US" dirty="0"/>
              <a:t> meeting to review</a:t>
            </a:r>
          </a:p>
          <a:p>
            <a:pPr marL="803275" lvl="1" indent="-346075"/>
            <a:endParaRPr lang="en-US" dirty="0"/>
          </a:p>
          <a:p>
            <a:pPr marL="346075" indent="-346075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95601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November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Variables Added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IRB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Census Day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Institutional Office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Language space/building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Existing Variables to Cut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Academic Core Enrollment Completion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Academic Competitiveness Grant (Financial Aid)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Undeclared/Non-Declared Major Group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Average Family Income (Replace with Student Aid Index)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dirty="0"/>
              <a:t>Current Student Costs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Add CIP codes to program offerings</a:t>
            </a:r>
          </a:p>
          <a:p>
            <a:pPr marL="803275" lvl="1" indent="-346075"/>
            <a:endParaRPr lang="en-US" dirty="0"/>
          </a:p>
          <a:p>
            <a:pPr marL="803275" lvl="1" indent="-346075"/>
            <a:endParaRPr lang="en-US" dirty="0"/>
          </a:p>
          <a:p>
            <a:pPr marL="346075" indent="-346075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5591" y="498298"/>
            <a:ext cx="7056120" cy="4961187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Fall Survey</a:t>
            </a:r>
          </a:p>
          <a:p>
            <a:pPr marL="0" indent="0">
              <a:buNone/>
            </a:pPr>
            <a:r>
              <a:rPr lang="en-US" sz="1900" b="1" dirty="0"/>
              <a:t>Length of CIP Codes to Collect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Lengths: 2, 4, and 6 digits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2 = General content area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4 = Intermediate program groupings of comparable content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6 = Specific instructional program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4 digit CIP Code is good/6 digit CIP Code is better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dirty="0"/>
              <a:t>IPEDS &amp; PDP = 6 digits?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900" b="1" dirty="0"/>
              <a:t>Limit Current Administration List</a:t>
            </a:r>
          </a:p>
          <a:p>
            <a:pPr>
              <a:spcBef>
                <a:spcPts val="600"/>
              </a:spcBef>
            </a:pPr>
            <a:r>
              <a:rPr lang="en-US" sz="1900" dirty="0"/>
              <a:t>Won’t be able to add additional positions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Additional positions are unreferenced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Cleaner structure on the back end</a:t>
            </a:r>
          </a:p>
          <a:p>
            <a:pPr>
              <a:spcBef>
                <a:spcPts val="1200"/>
              </a:spcBef>
            </a:pPr>
            <a:r>
              <a:rPr lang="en-US" sz="1900" dirty="0"/>
              <a:t>Add IRB Chair (Institutional or Tribal) position?</a:t>
            </a:r>
            <a:endParaRPr lang="en-US" sz="1100" dirty="0"/>
          </a:p>
          <a:p>
            <a:pPr>
              <a:spcBef>
                <a:spcPts val="1200"/>
              </a:spcBef>
            </a:pPr>
            <a:r>
              <a:rPr lang="en-US" sz="1900" dirty="0"/>
              <a:t>Open to adding positions for all institutions</a:t>
            </a:r>
          </a:p>
          <a:p>
            <a:pPr lvl="2">
              <a:spcBef>
                <a:spcPts val="1200"/>
              </a:spcBef>
            </a:pPr>
            <a:endParaRPr lang="en-US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98652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D6687-C832-0826-6795-2E355177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51" y="498363"/>
            <a:ext cx="5398349" cy="11964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B4EC8D-9FED-EDFA-4F06-4D6BF1FC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809" y="2542838"/>
            <a:ext cx="2007653" cy="2582459"/>
          </a:xfrm>
          <a:prstGeom prst="rect">
            <a:avLst/>
          </a:prstGeom>
        </p:spPr>
      </p:pic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C33ED99D-E99F-54FE-B994-71BA918291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340154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6677" y="367607"/>
            <a:ext cx="5322584" cy="503470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Annual Survey</a:t>
            </a:r>
            <a:endParaRPr lang="en-US" sz="1050" u="sng" dirty="0"/>
          </a:p>
          <a:p>
            <a:pPr marL="0" indent="0">
              <a:buNone/>
            </a:pPr>
            <a:r>
              <a:rPr lang="en-US" sz="1600" b="1" dirty="0"/>
              <a:t>Student Demographics Reporting Period</a:t>
            </a:r>
          </a:p>
          <a:p>
            <a:r>
              <a:rPr lang="en-US" sz="1600" dirty="0"/>
              <a:t>Can’t figure out why:</a:t>
            </a:r>
          </a:p>
          <a:p>
            <a:pPr lvl="1"/>
            <a:r>
              <a:rPr lang="en-US" sz="1200" b="1" dirty="0"/>
              <a:t>First-Time Student Tab: </a:t>
            </a:r>
            <a:r>
              <a:rPr lang="en-US" sz="1200" dirty="0"/>
              <a:t>Collected over the entire academic year.</a:t>
            </a:r>
          </a:p>
          <a:p>
            <a:pPr lvl="1"/>
            <a:r>
              <a:rPr lang="en-US" sz="1200" b="1" dirty="0"/>
              <a:t>General Student Tab: </a:t>
            </a:r>
            <a:r>
              <a:rPr lang="en-US" sz="1200" dirty="0"/>
              <a:t>Collected only for the fall term.</a:t>
            </a:r>
          </a:p>
          <a:p>
            <a:r>
              <a:rPr lang="en-US" sz="1600" dirty="0"/>
              <a:t>Any advantage for institutions?</a:t>
            </a:r>
          </a:p>
          <a:p>
            <a:r>
              <a:rPr lang="en-US" sz="1600" dirty="0"/>
              <a:t>First Time Students: Fall vs. Academic year?</a:t>
            </a:r>
          </a:p>
          <a:p>
            <a:pPr lvl="1"/>
            <a:r>
              <a:rPr lang="en-US" sz="1200" dirty="0"/>
              <a:t>If fall, include lagging summer?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600" b="1" dirty="0"/>
              <a:t>Tribal Affiliations</a:t>
            </a:r>
          </a:p>
          <a:p>
            <a:r>
              <a:rPr lang="en-US" sz="1600" dirty="0"/>
              <a:t>Challenges with Unique Tribe Count</a:t>
            </a:r>
          </a:p>
          <a:p>
            <a:pPr lvl="1"/>
            <a:r>
              <a:rPr lang="en-US" sz="1200" dirty="0"/>
              <a:t>8 unique submissions for the Turtle Mountain Band of Chippewa Indians</a:t>
            </a:r>
          </a:p>
          <a:p>
            <a:r>
              <a:rPr lang="en-US" sz="1600" dirty="0"/>
              <a:t>Proposed Solution</a:t>
            </a:r>
          </a:p>
          <a:p>
            <a:pPr lvl="1"/>
            <a:r>
              <a:rPr lang="en-US" sz="1200" dirty="0"/>
              <a:t>Drop downlist of federally recognized tribes</a:t>
            </a:r>
          </a:p>
          <a:p>
            <a:pPr lvl="1"/>
            <a:r>
              <a:rPr lang="en-US" sz="1200" dirty="0"/>
              <a:t>Include broader tribal categories (e.g., “Chippewa” or “Navajo”) when students don’t specify a specific tribe</a:t>
            </a:r>
          </a:p>
          <a:p>
            <a:r>
              <a:rPr lang="en-US" sz="1600" dirty="0"/>
              <a:t>State Recognized Tribal List also Loaded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1004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18637F-4EB8-9FB9-D991-160C88D7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979" y="2184633"/>
            <a:ext cx="3515216" cy="571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84DCBC-3F0B-9ED7-5E20-093E538FF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1"/>
          <a:stretch/>
        </p:blipFill>
        <p:spPr>
          <a:xfrm>
            <a:off x="8486505" y="1089729"/>
            <a:ext cx="3524742" cy="829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EF07E5-592F-AF34-5F84-E57D4C80A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971" y="3857213"/>
            <a:ext cx="3247287" cy="141261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72DDB0-8683-179C-4C85-B8D49EB1B461}"/>
              </a:ext>
            </a:extLst>
          </p:cNvPr>
          <p:cNvCxnSpPr>
            <a:cxnSpLocks/>
          </p:cNvCxnSpPr>
          <p:nvPr/>
        </p:nvCxnSpPr>
        <p:spPr>
          <a:xfrm>
            <a:off x="10539349" y="4396905"/>
            <a:ext cx="390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6A77F0-19B3-C46D-8F7E-D74F56CE97AD}"/>
              </a:ext>
            </a:extLst>
          </p:cNvPr>
          <p:cNvCxnSpPr>
            <a:cxnSpLocks/>
          </p:cNvCxnSpPr>
          <p:nvPr/>
        </p:nvCxnSpPr>
        <p:spPr>
          <a:xfrm>
            <a:off x="10929773" y="4564868"/>
            <a:ext cx="195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E4DF7C-B035-8A03-BC6D-F61B3A019270}"/>
              </a:ext>
            </a:extLst>
          </p:cNvPr>
          <p:cNvCxnSpPr>
            <a:cxnSpLocks/>
          </p:cNvCxnSpPr>
          <p:nvPr/>
        </p:nvCxnSpPr>
        <p:spPr>
          <a:xfrm>
            <a:off x="11075986" y="4904905"/>
            <a:ext cx="7205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1C3650-932E-3067-F908-42677FFFF77B}"/>
              </a:ext>
            </a:extLst>
          </p:cNvPr>
          <p:cNvCxnSpPr>
            <a:cxnSpLocks/>
          </p:cNvCxnSpPr>
          <p:nvPr/>
        </p:nvCxnSpPr>
        <p:spPr>
          <a:xfrm>
            <a:off x="11075986" y="4727105"/>
            <a:ext cx="149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7A6D7A-AC6C-B8BE-ED73-7DEE8B495921}"/>
              </a:ext>
            </a:extLst>
          </p:cNvPr>
          <p:cNvCxnSpPr>
            <a:cxnSpLocks/>
          </p:cNvCxnSpPr>
          <p:nvPr/>
        </p:nvCxnSpPr>
        <p:spPr>
          <a:xfrm>
            <a:off x="9530221" y="4225455"/>
            <a:ext cx="964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9D04FC-0E38-5AAD-7D5E-982228F5AE07}"/>
              </a:ext>
            </a:extLst>
          </p:cNvPr>
          <p:cNvCxnSpPr>
            <a:cxnSpLocks/>
          </p:cNvCxnSpPr>
          <p:nvPr/>
        </p:nvCxnSpPr>
        <p:spPr>
          <a:xfrm>
            <a:off x="9530221" y="5079530"/>
            <a:ext cx="545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7A2FB3-F028-7E7D-CA48-2C8A53963204}"/>
              </a:ext>
            </a:extLst>
          </p:cNvPr>
          <p:cNvCxnSpPr>
            <a:cxnSpLocks/>
          </p:cNvCxnSpPr>
          <p:nvPr/>
        </p:nvCxnSpPr>
        <p:spPr>
          <a:xfrm>
            <a:off x="10075666" y="5256453"/>
            <a:ext cx="3043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ue bird with yellow text&#10;&#10;Description automatically generated">
            <a:extLst>
              <a:ext uri="{FF2B5EF4-FFF2-40B4-BE49-F238E27FC236}">
                <a16:creationId xmlns:a16="http://schemas.microsoft.com/office/drawing/2014/main" id="{3A06BF64-908A-42BF-A1FD-E041B0B44F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67640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2" y="461554"/>
            <a:ext cx="5089708" cy="44616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Annual Survey</a:t>
            </a:r>
            <a:endParaRPr lang="en-US" sz="1100" u="sng" dirty="0"/>
          </a:p>
          <a:p>
            <a:pPr marL="0" indent="0">
              <a:buNone/>
            </a:pPr>
            <a:r>
              <a:rPr lang="en-US" sz="1800" b="1" dirty="0"/>
              <a:t>2024 Part B</a:t>
            </a:r>
          </a:p>
          <a:p>
            <a:r>
              <a:rPr lang="en-US" sz="1800" dirty="0"/>
              <a:t>Separate Word doc or Excel Tab?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External Academic Award Student Activity</a:t>
            </a:r>
          </a:p>
          <a:p>
            <a:r>
              <a:rPr lang="en-US" sz="1800" dirty="0"/>
              <a:t>Suggested to be removed by codebook working group</a:t>
            </a:r>
          </a:p>
          <a:p>
            <a:pPr lvl="1"/>
            <a:r>
              <a:rPr lang="en-US" sz="1400" b="1" dirty="0"/>
              <a:t>Complexity</a:t>
            </a:r>
            <a:r>
              <a:rPr lang="en-US" sz="1400" dirty="0"/>
              <a:t>: Identifying which external awards to include, tracking them, and understanding their significance is challenging.</a:t>
            </a:r>
          </a:p>
          <a:p>
            <a:pPr lvl="1"/>
            <a:r>
              <a:rPr lang="en-US" sz="1400" b="1" dirty="0"/>
              <a:t>Quality</a:t>
            </a:r>
            <a:r>
              <a:rPr lang="en-US" sz="1400" dirty="0"/>
              <a:t>: Evaluating the legitimacy and quality of awarding organizations is difficult. </a:t>
            </a:r>
          </a:p>
          <a:p>
            <a:pPr lvl="1"/>
            <a:r>
              <a:rPr lang="en-US" sz="1400" b="1" dirty="0"/>
              <a:t>Uncertainty</a:t>
            </a:r>
            <a:r>
              <a:rPr lang="en-US" sz="1400" dirty="0"/>
              <a:t>: The meaning behind the numbers associated with external awards remains unclear.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1004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8ED507D-8333-F1EB-EE92-DC27E266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35" y="1227175"/>
            <a:ext cx="3161590" cy="31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E1EF6-35C1-7168-5AE5-44D21D073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848" y="4844693"/>
            <a:ext cx="3829584" cy="562053"/>
          </a:xfrm>
          <a:prstGeom prst="rect">
            <a:avLst/>
          </a:prstGeom>
        </p:spPr>
      </p:pic>
      <p:pic>
        <p:nvPicPr>
          <p:cNvPr id="7" name="Picture 6" descr="A blue bird with yellow text&#10;&#10;Description automatically generated">
            <a:extLst>
              <a:ext uri="{FF2B5EF4-FFF2-40B4-BE49-F238E27FC236}">
                <a16:creationId xmlns:a16="http://schemas.microsoft.com/office/drawing/2014/main" id="{3D1F7ABC-E809-7347-F27A-13B3C441FE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11626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1" y="444138"/>
            <a:ext cx="7423906" cy="447909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Annual Survey</a:t>
            </a:r>
            <a:endParaRPr lang="en-US" sz="1100" u="sng" dirty="0"/>
          </a:p>
          <a:p>
            <a:pPr marL="0" indent="0">
              <a:buNone/>
            </a:pPr>
            <a:r>
              <a:rPr lang="en-US" sz="1800" b="1" dirty="0"/>
              <a:t>Identify which sections should be duplicated vs. unduplicated numbers</a:t>
            </a: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58E11A7-DD02-F53D-04B5-ECCAEEF74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8" b="66730"/>
          <a:stretch/>
        </p:blipFill>
        <p:spPr bwMode="auto">
          <a:xfrm>
            <a:off x="4593773" y="1764717"/>
            <a:ext cx="4611188" cy="31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7000570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2024-04-01T04:00:00+00:00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90250-4FAB-42B7-B91D-46B5CE127DDC}"/>
</file>

<file path=customXml/itemProps2.xml><?xml version="1.0" encoding="utf-8"?>
<ds:datastoreItem xmlns:ds="http://schemas.openxmlformats.org/officeDocument/2006/customXml" ds:itemID="{A0084B0B-9887-45F4-BED6-1D3ECAFD2385}">
  <ds:schemaRefs>
    <ds:schemaRef ds:uri="http://schemas.microsoft.com/office/2006/documentManagement/types"/>
    <ds:schemaRef ds:uri="29e5e8b5-a1c8-41b4-8016-68395547961c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5adcec62-9083-44d8-a0a8-4469fda79e37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34975</TotalTime>
  <Words>774</Words>
  <Application>Microsoft Office PowerPoint</Application>
  <PresentationFormat>Widescreen</PresentationFormat>
  <Paragraphs>202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10</cp:revision>
  <dcterms:created xsi:type="dcterms:W3CDTF">2023-05-09T13:38:18Z</dcterms:created>
  <dcterms:modified xsi:type="dcterms:W3CDTF">2024-05-14T21:47:31Z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</Properties>
</file>